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ms-office.legacyDiagramTex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0" r:id="rId1"/>
  </p:sldMasterIdLst>
  <p:notesMasterIdLst>
    <p:notesMasterId r:id="rId11"/>
  </p:notesMasterIdLst>
  <p:sldIdLst>
    <p:sldId id="256" r:id="rId2"/>
    <p:sldId id="266" r:id="rId3"/>
    <p:sldId id="257" r:id="rId4"/>
    <p:sldId id="259" r:id="rId5"/>
    <p:sldId id="260" r:id="rId6"/>
    <p:sldId id="261" r:id="rId7"/>
    <p:sldId id="263" r:id="rId8"/>
    <p:sldId id="264" r:id="rId9"/>
    <p:sldId id="262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F0066"/>
    <a:srgbClr val="000099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21" autoAdjust="0"/>
    <p:restoredTop sz="94660"/>
  </p:normalViewPr>
  <p:slideViewPr>
    <p:cSldViewPr>
      <p:cViewPr varScale="1">
        <p:scale>
          <a:sx n="67" d="100"/>
          <a:sy n="67" d="100"/>
        </p:scale>
        <p:origin x="-117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06/relationships/legacyDocTextInfo" Target="legacyDocTextInfo.bin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0B7AFE2F-5B01-447E-9C21-8925F95C2F9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</p:grpSp>
      <p:sp>
        <p:nvSpPr>
          <p:cNvPr id="40976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40977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z="1000" b="0" smtClean="0">
                <a:latin typeface="+mn-lt"/>
              </a:defRPr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 sz="1000" b="0" smtClean="0">
                <a:latin typeface="+mn-lt"/>
              </a:defRPr>
            </a:lvl1pPr>
          </a:lstStyle>
          <a:p>
            <a:pPr>
              <a:defRPr/>
            </a:pPr>
            <a:r>
              <a:rPr lang="cs-CZ"/>
              <a:t>Obecná biologie - Systematika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 b="0" smtClean="0">
                <a:latin typeface="+mn-lt"/>
              </a:defRPr>
            </a:lvl1pPr>
          </a:lstStyle>
          <a:p>
            <a:pPr>
              <a:defRPr/>
            </a:pPr>
            <a:fld id="{00619CEA-1E2E-4161-A375-CD8C1418FB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Systematika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0E9619-4F9A-40FE-A735-5613C6BCD9D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Systematika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01C60-DE35-4662-BFCC-E0A78D935F2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Nadpis a diagram nebo organizační sché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jekt SmartArt 2"/>
          <p:cNvSpPr>
            <a:spLocks noGrp="1"/>
          </p:cNvSpPr>
          <p:nvPr>
            <p:ph type="dgm" idx="1"/>
          </p:nvPr>
        </p:nvSpPr>
        <p:spPr>
          <a:xfrm>
            <a:off x="1066800" y="1981200"/>
            <a:ext cx="7543800" cy="4114800"/>
          </a:xfrm>
        </p:spPr>
        <p:txBody>
          <a:bodyPr/>
          <a:lstStyle/>
          <a:p>
            <a:pPr lvl="0"/>
            <a:endParaRPr lang="cs-CZ" noProof="0" smtClean="0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Systematika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D1BDA-5CC6-4954-A1A5-0909E839EAE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Nadpis, text a klip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klipart 3"/>
          <p:cNvSpPr>
            <a:spLocks noGrp="1"/>
          </p:cNvSpPr>
          <p:nvPr>
            <p:ph type="clipArt"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endParaRPr lang="cs-CZ" noProof="0" smtClean="0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Systematika</a:t>
            </a: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C3D0B-59FB-4789-B140-9BC9DDEE1C0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Systematika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43BC4-DCF5-428F-AE72-5EF35F27180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Systematika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025D1-66C9-47AE-AD33-BCFF3AFC2E7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Systematika</a:t>
            </a: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36AD24-955C-4946-B5FE-8198ED4990F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Systematika</a:t>
            </a:r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13757C-5FD9-449B-9B12-CED200F57B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Systematika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09A75-A0A6-4CB4-8037-927EA05F0E4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Systematika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09C4D-9F20-4C7A-9F8F-C5DF8CFA8AF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Systematika</a:t>
            </a: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ED162-7B15-4578-B910-72E6C59F7A5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Systematika</a:t>
            </a: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EF29E-834F-4713-BBB8-4649B6A8400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39939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9940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grpSp>
          <p:nvGrpSpPr>
            <p:cNvPr id="2058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39942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39943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39944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39945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39946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39947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39948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39949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39950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</p:grpSp>
      <p:sp>
        <p:nvSpPr>
          <p:cNvPr id="39951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39952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39953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39954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r>
              <a:rPr lang="cs-CZ"/>
              <a:t>Obecná biologie - Systematika</a:t>
            </a:r>
          </a:p>
        </p:txBody>
      </p:sp>
      <p:sp>
        <p:nvSpPr>
          <p:cNvPr id="39955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E75976AD-F28C-453D-9E0F-D7863FE4D4A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ransition>
    <p:zoom/>
  </p:transition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://www.md.ucl.ac.be/celil/iportlinne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6013" y="1196975"/>
            <a:ext cx="6985000" cy="1935163"/>
          </a:xfrm>
        </p:spPr>
        <p:txBody>
          <a:bodyPr/>
          <a:lstStyle/>
          <a:p>
            <a:pPr algn="ctr" eaLnBrk="1" hangingPunct="1">
              <a:defRPr/>
            </a:pPr>
            <a:r>
              <a:rPr lang="cs-CZ" sz="5400" smtClean="0"/>
              <a:t>SYSTEMATICKÁ BIOLOGIE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2988" y="3357563"/>
            <a:ext cx="7608887" cy="1008062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cs-CZ" sz="2800" b="1" smtClean="0"/>
              <a:t>ZAŘAZUJE ORGANISMY DO SKUPIN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cs-CZ" sz="2800" b="1" smtClean="0"/>
              <a:t>– </a:t>
            </a:r>
            <a:r>
              <a:rPr lang="cs-CZ" sz="2800" b="1" smtClean="0">
                <a:solidFill>
                  <a:schemeClr val="hlink"/>
                </a:solidFill>
              </a:rPr>
              <a:t>TAXONŮ</a:t>
            </a:r>
            <a:endParaRPr lang="cs-CZ" smtClean="0"/>
          </a:p>
        </p:txBody>
      </p:sp>
      <p:pic>
        <p:nvPicPr>
          <p:cNvPr id="26630" name="Picture 6" descr="MMj03544990000[1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838" y="5157788"/>
            <a:ext cx="1727200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4" name="AutoShape 10"/>
          <p:cNvSpPr>
            <a:spLocks noChangeArrowheads="1"/>
          </p:cNvSpPr>
          <p:nvPr/>
        </p:nvSpPr>
        <p:spPr bwMode="auto">
          <a:xfrm>
            <a:off x="4427538" y="4437063"/>
            <a:ext cx="647700" cy="792162"/>
          </a:xfrm>
          <a:prstGeom prst="downArrow">
            <a:avLst>
              <a:gd name="adj1" fmla="val 50000"/>
              <a:gd name="adj2" fmla="val 3057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  <p:bldP spid="266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Systematika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2940A8-10C0-440F-8B89-7E869D98531D}" type="slidenum">
              <a:rPr lang="cs-CZ"/>
              <a:pPr>
                <a:defRPr/>
              </a:pPr>
              <a:t>2</a:t>
            </a:fld>
            <a:endParaRPr lang="cs-CZ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Systematika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2400" b="1" smtClean="0">
                <a:solidFill>
                  <a:schemeClr val="accent1"/>
                </a:solidFill>
              </a:rPr>
              <a:t>Systematika (taxonomie)</a:t>
            </a:r>
            <a:r>
              <a:rPr lang="cs-CZ" sz="2400" b="1" smtClean="0"/>
              <a:t> (z řec. slova </a:t>
            </a:r>
            <a:r>
              <a:rPr lang="cs-CZ" sz="2400" b="1" i="1" smtClean="0"/>
              <a:t>systema</a:t>
            </a:r>
            <a:r>
              <a:rPr lang="cs-CZ" sz="2400" b="1" smtClean="0"/>
              <a:t>) vědecky zkoumá druhy a druhovou diverzitu organismů a všechny vztahy mezi nimi. Je součástí biologie.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Systematika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7EBA3E-F035-4329-A44C-B1B2A6C69ADC}" type="slidenum">
              <a:rPr lang="cs-CZ"/>
              <a:pPr>
                <a:defRPr/>
              </a:pPr>
              <a:t>3</a:t>
            </a:fld>
            <a:endParaRPr lang="cs-CZ"/>
          </a:p>
        </p:txBody>
      </p:sp>
      <p:sp>
        <p:nvSpPr>
          <p:cNvPr id="2765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Taxony</a:t>
            </a:r>
          </a:p>
        </p:txBody>
      </p:sp>
      <p:sp>
        <p:nvSpPr>
          <p:cNvPr id="2765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Jednotky, které sdružují organismy podle určitých kritérií.</a:t>
            </a:r>
          </a:p>
          <a:p>
            <a:pPr eaLnBrk="1" hangingPunct="1">
              <a:defRPr/>
            </a:pPr>
            <a:r>
              <a:rPr lang="cs-CZ" sz="2400" b="1" smtClean="0"/>
              <a:t>Základní taxonomická jednotka je </a:t>
            </a:r>
            <a:r>
              <a:rPr lang="cs-CZ" sz="2400" b="1" smtClean="0">
                <a:solidFill>
                  <a:schemeClr val="accent1"/>
                </a:solidFill>
              </a:rPr>
              <a:t>DRUH</a:t>
            </a:r>
            <a:r>
              <a:rPr lang="cs-CZ" sz="2400" b="1" smtClean="0"/>
              <a:t>.</a:t>
            </a:r>
          </a:p>
          <a:p>
            <a:pPr eaLnBrk="1" hangingPunct="1">
              <a:defRPr/>
            </a:pPr>
            <a:r>
              <a:rPr lang="cs-CZ" sz="2400" b="1" smtClean="0"/>
              <a:t>Odvětví systematické biologie, zabývající se tříděním organismů – </a:t>
            </a:r>
            <a:r>
              <a:rPr lang="cs-CZ" sz="2400" b="1" smtClean="0">
                <a:solidFill>
                  <a:schemeClr val="accent1"/>
                </a:solidFill>
              </a:rPr>
              <a:t>TAXONOMIE</a:t>
            </a:r>
            <a:r>
              <a:rPr lang="cs-CZ" sz="2400" b="1" smtClean="0"/>
              <a:t>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Systematika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EEBBDD-CCBD-4BE5-BDE8-7CAB16511FE2}" type="slidenum">
              <a:rPr lang="cs-CZ"/>
              <a:pPr>
                <a:defRPr/>
              </a:pPr>
              <a:t>4</a:t>
            </a:fld>
            <a:endParaRPr lang="cs-CZ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Typy systémů 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71550" y="1916113"/>
            <a:ext cx="3863975" cy="4251325"/>
          </a:xfrm>
          <a:solidFill>
            <a:schemeClr val="accent2"/>
          </a:solidFill>
          <a:ln w="25400"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b="1" smtClean="0">
                <a:solidFill>
                  <a:schemeClr val="bg2"/>
                </a:solidFill>
              </a:rPr>
              <a:t>Umělé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Třídění podle podobnosti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Třídění podle pohlavních znaků – počty tyčinek a pestíků v květu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Vše bylo už stvořeno a nové druhy nevznikají.</a:t>
            </a:r>
          </a:p>
          <a:p>
            <a:pPr eaLnBrk="1" hangingPunct="1">
              <a:lnSpc>
                <a:spcPct val="90000"/>
              </a:lnSpc>
              <a:defRPr/>
            </a:pPr>
            <a:endParaRPr lang="cs-CZ" sz="2400" b="1" smtClean="0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932363" y="1916113"/>
            <a:ext cx="3835400" cy="4251325"/>
          </a:xfrm>
          <a:solidFill>
            <a:srgbClr val="000099"/>
          </a:solidFill>
          <a:ln w="25400"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cs-CZ" b="1" smtClean="0">
                <a:solidFill>
                  <a:schemeClr val="accent1"/>
                </a:solidFill>
              </a:rPr>
              <a:t>Přirozené</a:t>
            </a:r>
          </a:p>
          <a:p>
            <a:pPr eaLnBrk="1" hangingPunct="1">
              <a:defRPr/>
            </a:pPr>
            <a:r>
              <a:rPr lang="cs-CZ" sz="2400" b="1" smtClean="0"/>
              <a:t>Třídění podle příbuznosti a fylogenetického vývoje</a:t>
            </a:r>
          </a:p>
          <a:p>
            <a:pPr eaLnBrk="1" hangingPunct="1">
              <a:defRPr/>
            </a:pPr>
            <a:r>
              <a:rPr lang="cs-CZ" sz="2400" b="1" smtClean="0"/>
              <a:t>Stále vznikají nové druhy, které se přizpůsobují měnícím se vnějším podmínkám.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969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2970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 build="p" animBg="1"/>
      <p:bldP spid="29700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9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Systematika</a:t>
            </a:r>
          </a:p>
        </p:txBody>
      </p:sp>
      <p:sp>
        <p:nvSpPr>
          <p:cNvPr id="10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5FBB16-3E4D-4CC6-AD1C-68AA97775C82}" type="slidenum">
              <a:rPr lang="cs-CZ"/>
              <a:pPr>
                <a:defRPr/>
              </a:pPr>
              <a:t>5</a:t>
            </a:fld>
            <a:endParaRPr lang="cs-CZ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Představitelé 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42988" y="1989138"/>
            <a:ext cx="3697287" cy="4114800"/>
          </a:xfrm>
          <a:solidFill>
            <a:schemeClr val="accent2"/>
          </a:solidFill>
          <a:ln w="25400"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cs-CZ" b="1" smtClean="0">
                <a:solidFill>
                  <a:schemeClr val="tx2"/>
                </a:solidFill>
              </a:rPr>
              <a:t>Umělé systémy</a:t>
            </a:r>
          </a:p>
          <a:p>
            <a:pPr eaLnBrk="1" hangingPunct="1">
              <a:defRPr/>
            </a:pPr>
            <a:r>
              <a:rPr lang="cs-CZ" b="1" smtClean="0"/>
              <a:t>Carl von Linné</a:t>
            </a:r>
          </a:p>
          <a:p>
            <a:pPr eaLnBrk="1" hangingPunct="1">
              <a:defRPr/>
            </a:pPr>
            <a:r>
              <a:rPr lang="cs-CZ" b="1" smtClean="0"/>
              <a:t>Soustava přírody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932363" y="1989138"/>
            <a:ext cx="3697287" cy="4114800"/>
          </a:xfrm>
          <a:solidFill>
            <a:srgbClr val="990033"/>
          </a:solidFill>
          <a:ln w="25400"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cs-CZ" b="1" smtClean="0">
                <a:solidFill>
                  <a:schemeClr val="tx2"/>
                </a:solidFill>
              </a:rPr>
              <a:t>Přirozené systémy</a:t>
            </a:r>
          </a:p>
          <a:p>
            <a:pPr eaLnBrk="1" hangingPunct="1">
              <a:defRPr/>
            </a:pPr>
            <a:r>
              <a:rPr lang="cs-CZ" sz="2400" b="1" smtClean="0"/>
              <a:t>Charles Darwin</a:t>
            </a:r>
          </a:p>
          <a:p>
            <a:pPr eaLnBrk="1" hangingPunct="1">
              <a:defRPr/>
            </a:pPr>
            <a:r>
              <a:rPr lang="cs-CZ" sz="2400" b="1" smtClean="0"/>
              <a:t>O původu druhů přirozeným výběrem</a:t>
            </a:r>
          </a:p>
        </p:txBody>
      </p:sp>
      <p:sp>
        <p:nvSpPr>
          <p:cNvPr id="8200" name="Rectangle 6"/>
          <p:cNvSpPr>
            <a:spLocks noChangeArrowheads="1"/>
          </p:cNvSpPr>
          <p:nvPr/>
        </p:nvSpPr>
        <p:spPr bwMode="auto">
          <a:xfrm>
            <a:off x="1976438" y="-285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/>
          </a:p>
        </p:txBody>
      </p:sp>
      <p:pic>
        <p:nvPicPr>
          <p:cNvPr id="30725" name="Picture 5" descr="http://www.md.ucl.ac.be/celil/iportlinne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216275" y="4076700"/>
            <a:ext cx="1419225" cy="1943100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0730" name="Picture 10" descr="Charles_Darwin_aged_5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5313" y="4076700"/>
            <a:ext cx="1590675" cy="1946275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07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307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 build="p" animBg="1"/>
      <p:bldP spid="3072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Systematika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078A01-DE43-4CB3-839A-7F5365DC1D70}" type="slidenum">
              <a:rPr lang="cs-CZ"/>
              <a:pPr>
                <a:defRPr/>
              </a:pPr>
              <a:t>6</a:t>
            </a:fld>
            <a:endParaRPr lang="cs-CZ"/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Taxonomické kategorie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2400" b="1" smtClean="0">
                <a:solidFill>
                  <a:schemeClr val="accent1"/>
                </a:solidFill>
              </a:rPr>
              <a:t>DRUH</a:t>
            </a:r>
            <a:r>
              <a:rPr lang="cs-CZ" sz="2400" b="1" smtClean="0"/>
              <a:t> – základní taxonomická kategorie</a:t>
            </a:r>
          </a:p>
          <a:p>
            <a:pPr eaLnBrk="1" hangingPunct="1">
              <a:defRPr/>
            </a:pPr>
            <a:r>
              <a:rPr lang="cs-CZ" sz="2400" b="1" smtClean="0"/>
              <a:t>Názvy druhů jsou dvouslovné.</a:t>
            </a:r>
          </a:p>
          <a:p>
            <a:pPr eaLnBrk="1" hangingPunct="1">
              <a:defRPr/>
            </a:pPr>
            <a:r>
              <a:rPr lang="cs-CZ" sz="2400" b="1" smtClean="0"/>
              <a:t>Názvy poddruhů jsou tříslovné.</a:t>
            </a:r>
          </a:p>
          <a:p>
            <a:pPr eaLnBrk="1" hangingPunct="1">
              <a:defRPr/>
            </a:pPr>
            <a:r>
              <a:rPr lang="cs-CZ" sz="2400" b="1" i="1" smtClean="0">
                <a:solidFill>
                  <a:schemeClr val="accent1"/>
                </a:solidFill>
              </a:rPr>
              <a:t>Druh</a:t>
            </a:r>
            <a:r>
              <a:rPr lang="cs-CZ" sz="2400" b="1" i="1" smtClean="0"/>
              <a:t> je skupina organismů obývající stejný areál, mající stejné nároky na vnější prostředí , stejný způsob rozmnožování a genetický základ, který se projevuje ve stejných druhových znacích a vlastnostech.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utoUpdateAnimBg="0"/>
      <p:bldP spid="3174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11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Systematika</a:t>
            </a:r>
          </a:p>
        </p:txBody>
      </p:sp>
      <p:sp>
        <p:nvSpPr>
          <p:cNvPr id="12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2296AE-BA61-4BA3-AC0F-9CF97457A628}" type="slidenum">
              <a:rPr lang="cs-CZ"/>
              <a:pPr>
                <a:defRPr/>
              </a:pPr>
              <a:t>7</a:t>
            </a:fld>
            <a:endParaRPr lang="cs-CZ"/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Základní taxonomické jednotky</a:t>
            </a:r>
          </a:p>
        </p:txBody>
      </p:sp>
      <p:graphicFrame>
        <p:nvGraphicFramePr>
          <p:cNvPr id="44038" name="Organization Chart 6"/>
          <p:cNvGraphicFramePr>
            <a:graphicFrameLocks/>
          </p:cNvGraphicFramePr>
          <p:nvPr>
            <p:ph type="dgm" idx="1"/>
          </p:nvPr>
        </p:nvGraphicFramePr>
        <p:xfrm>
          <a:off x="1058863" y="1941513"/>
          <a:ext cx="7488237" cy="4103687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  <p:pic>
        <p:nvPicPr>
          <p:cNvPr id="44063" name="Picture 31" descr="MMj02362490000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1916113"/>
            <a:ext cx="1081088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64" name="Picture 32" descr="MMj03651520000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4438" y="5084763"/>
            <a:ext cx="10287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65" name="Picture 33" descr="MMj03567290000[1]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950" y="3933825"/>
            <a:ext cx="10287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66" name="Picture 34" descr="MMj03566420000[1]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8400" y="1916113"/>
            <a:ext cx="10287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67" name="Picture 35" descr="MMj03652490000[1]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6013" y="4149725"/>
            <a:ext cx="928687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68" name="Picture 36" descr="MMj03567310000[1]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8625" y="3068638"/>
            <a:ext cx="10287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4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4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4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4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4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4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Dgm spid="440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Systematika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C767CF-733D-409C-8554-433BCC788500}" type="slidenum">
              <a:rPr lang="cs-CZ"/>
              <a:pPr>
                <a:defRPr/>
              </a:pPr>
              <a:t>8</a:t>
            </a:fld>
            <a:endParaRPr lang="cs-CZ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title"/>
          </p:nvPr>
        </p:nvSpPr>
        <p:spPr>
          <a:xfrm>
            <a:off x="971550" y="188913"/>
            <a:ext cx="7705725" cy="1431925"/>
          </a:xfrm>
        </p:spPr>
        <p:txBody>
          <a:bodyPr/>
          <a:lstStyle/>
          <a:p>
            <a:pPr eaLnBrk="1" hangingPunct="1">
              <a:defRPr/>
            </a:pPr>
            <a:r>
              <a:rPr lang="cs-CZ" sz="3600" smtClean="0"/>
              <a:t>Kachna divoká – zařazení do systému</a:t>
            </a: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body" sz="half" idx="1"/>
          </p:nvPr>
        </p:nvSpPr>
        <p:spPr>
          <a:ln w="25400">
            <a:solidFill>
              <a:schemeClr val="accent1"/>
            </a:solidFill>
          </a:ln>
        </p:spPr>
        <p:txBody>
          <a:bodyPr/>
          <a:lstStyle/>
          <a:p>
            <a:pPr marL="533400" indent="-533400" eaLnBrk="1" hangingPunct="1">
              <a:buClr>
                <a:srgbClr val="FF0066"/>
              </a:buClr>
              <a:buSzTx/>
              <a:buFont typeface="Wingdings" pitchFamily="2" charset="2"/>
              <a:buAutoNum type="arabicPeriod"/>
              <a:defRPr/>
            </a:pPr>
            <a:r>
              <a:rPr lang="cs-CZ" b="1" smtClean="0">
                <a:solidFill>
                  <a:srgbClr val="FF0066"/>
                </a:solidFill>
              </a:rPr>
              <a:t>ŘÍŠE</a:t>
            </a:r>
          </a:p>
          <a:p>
            <a:pPr marL="533400" indent="-533400" eaLnBrk="1" hangingPunct="1">
              <a:buClr>
                <a:srgbClr val="FF0066"/>
              </a:buClr>
              <a:buSzTx/>
              <a:buFont typeface="Wingdings" pitchFamily="2" charset="2"/>
              <a:buAutoNum type="arabicPeriod"/>
              <a:defRPr/>
            </a:pPr>
            <a:r>
              <a:rPr lang="cs-CZ" b="1" smtClean="0">
                <a:solidFill>
                  <a:srgbClr val="FF0066"/>
                </a:solidFill>
              </a:rPr>
              <a:t>KMEN</a:t>
            </a:r>
          </a:p>
          <a:p>
            <a:pPr marL="533400" indent="-533400" eaLnBrk="1" hangingPunct="1">
              <a:buClr>
                <a:srgbClr val="FF0066"/>
              </a:buClr>
              <a:buSzTx/>
              <a:buFont typeface="Wingdings" pitchFamily="2" charset="2"/>
              <a:buAutoNum type="arabicPeriod"/>
              <a:defRPr/>
            </a:pPr>
            <a:r>
              <a:rPr lang="cs-CZ" b="1" smtClean="0">
                <a:solidFill>
                  <a:srgbClr val="FF0066"/>
                </a:solidFill>
              </a:rPr>
              <a:t>TŘÍDA</a:t>
            </a:r>
          </a:p>
          <a:p>
            <a:pPr marL="533400" indent="-533400" eaLnBrk="1" hangingPunct="1">
              <a:buClr>
                <a:srgbClr val="FF0066"/>
              </a:buClr>
              <a:buSzTx/>
              <a:buFont typeface="Wingdings" pitchFamily="2" charset="2"/>
              <a:buAutoNum type="arabicPeriod"/>
              <a:defRPr/>
            </a:pPr>
            <a:r>
              <a:rPr lang="cs-CZ" b="1" smtClean="0">
                <a:solidFill>
                  <a:srgbClr val="FF0066"/>
                </a:solidFill>
              </a:rPr>
              <a:t>ŘÁD</a:t>
            </a:r>
          </a:p>
          <a:p>
            <a:pPr marL="533400" indent="-533400" eaLnBrk="1" hangingPunct="1">
              <a:buClr>
                <a:srgbClr val="FF0066"/>
              </a:buClr>
              <a:buSzTx/>
              <a:buFont typeface="Wingdings" pitchFamily="2" charset="2"/>
              <a:buAutoNum type="arabicPeriod"/>
              <a:defRPr/>
            </a:pPr>
            <a:r>
              <a:rPr lang="cs-CZ" b="1" smtClean="0">
                <a:solidFill>
                  <a:srgbClr val="FF0066"/>
                </a:solidFill>
              </a:rPr>
              <a:t>ČELEĎ</a:t>
            </a:r>
          </a:p>
          <a:p>
            <a:pPr marL="533400" indent="-533400" eaLnBrk="1" hangingPunct="1">
              <a:buClr>
                <a:srgbClr val="FF0066"/>
              </a:buClr>
              <a:buSzTx/>
              <a:buFont typeface="Wingdings" pitchFamily="2" charset="2"/>
              <a:buAutoNum type="arabicPeriod"/>
              <a:defRPr/>
            </a:pPr>
            <a:r>
              <a:rPr lang="cs-CZ" b="1" smtClean="0">
                <a:solidFill>
                  <a:srgbClr val="FF0066"/>
                </a:solidFill>
              </a:rPr>
              <a:t>ROD</a:t>
            </a:r>
          </a:p>
          <a:p>
            <a:pPr marL="533400" indent="-533400" eaLnBrk="1" hangingPunct="1">
              <a:buClr>
                <a:srgbClr val="FF0066"/>
              </a:buClr>
              <a:buSzTx/>
              <a:buFont typeface="Wingdings" pitchFamily="2" charset="2"/>
              <a:buAutoNum type="arabicPeriod"/>
              <a:defRPr/>
            </a:pPr>
            <a:r>
              <a:rPr lang="cs-CZ" b="1" smtClean="0">
                <a:solidFill>
                  <a:srgbClr val="FF0066"/>
                </a:solidFill>
              </a:rPr>
              <a:t>DRUH</a:t>
            </a:r>
          </a:p>
          <a:p>
            <a:pPr marL="533400" indent="-533400" eaLnBrk="1" hangingPunct="1">
              <a:buFont typeface="Wingdings" pitchFamily="2" charset="2"/>
              <a:buNone/>
              <a:defRPr/>
            </a:pPr>
            <a:endParaRPr lang="cs-CZ" b="1" smtClean="0">
              <a:solidFill>
                <a:srgbClr val="FF0066"/>
              </a:solidFill>
            </a:endParaRP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body" sz="half" idx="2"/>
          </p:nvPr>
        </p:nvSpPr>
        <p:spPr>
          <a:noFill/>
          <a:ln w="25400">
            <a:solidFill>
              <a:schemeClr val="accent1"/>
            </a:solidFill>
          </a:ln>
        </p:spPr>
        <p:txBody>
          <a:bodyPr/>
          <a:lstStyle/>
          <a:p>
            <a:pPr marL="533400" indent="-533400" eaLnBrk="1" hangingPunct="1">
              <a:buClr>
                <a:schemeClr val="tx1"/>
              </a:buClr>
              <a:buSzTx/>
              <a:buFont typeface="Wingdings" pitchFamily="2" charset="2"/>
              <a:buAutoNum type="arabicPeriod"/>
            </a:pPr>
            <a:r>
              <a:rPr lang="cs-CZ" b="1" smtClean="0">
                <a:effectLst/>
              </a:rPr>
              <a:t>ŽIVOČICHOVÉ</a:t>
            </a:r>
          </a:p>
          <a:p>
            <a:pPr marL="533400" indent="-533400" eaLnBrk="1" hangingPunct="1">
              <a:buClr>
                <a:schemeClr val="tx1"/>
              </a:buClr>
              <a:buSzTx/>
              <a:buFont typeface="Wingdings" pitchFamily="2" charset="2"/>
              <a:buAutoNum type="arabicPeriod"/>
            </a:pPr>
            <a:r>
              <a:rPr lang="cs-CZ" b="1" smtClean="0">
                <a:effectLst/>
              </a:rPr>
              <a:t>STRUNATCI</a:t>
            </a:r>
          </a:p>
          <a:p>
            <a:pPr marL="533400" indent="-533400" eaLnBrk="1" hangingPunct="1">
              <a:buClr>
                <a:schemeClr val="tx1"/>
              </a:buClr>
              <a:buSzTx/>
              <a:buFont typeface="Wingdings" pitchFamily="2" charset="2"/>
              <a:buAutoNum type="arabicPeriod"/>
            </a:pPr>
            <a:r>
              <a:rPr lang="cs-CZ" b="1" smtClean="0">
                <a:effectLst/>
              </a:rPr>
              <a:t>PTÁCI</a:t>
            </a:r>
          </a:p>
          <a:p>
            <a:pPr marL="533400" indent="-533400" eaLnBrk="1" hangingPunct="1">
              <a:buClr>
                <a:schemeClr val="tx1"/>
              </a:buClr>
              <a:buSzTx/>
              <a:buFont typeface="Wingdings" pitchFamily="2" charset="2"/>
              <a:buAutoNum type="arabicPeriod"/>
            </a:pPr>
            <a:r>
              <a:rPr lang="cs-CZ" b="1" smtClean="0">
                <a:effectLst/>
              </a:rPr>
              <a:t>VRUBOZOBÍ</a:t>
            </a:r>
          </a:p>
          <a:p>
            <a:pPr marL="533400" indent="-533400" eaLnBrk="1" hangingPunct="1">
              <a:buClr>
                <a:schemeClr val="tx1"/>
              </a:buClr>
              <a:buSzTx/>
              <a:buFont typeface="Wingdings" pitchFamily="2" charset="2"/>
              <a:buAutoNum type="arabicPeriod"/>
            </a:pPr>
            <a:r>
              <a:rPr lang="cs-CZ" b="1" smtClean="0">
                <a:effectLst/>
              </a:rPr>
              <a:t>KACHNOVITÍ</a:t>
            </a:r>
          </a:p>
          <a:p>
            <a:pPr marL="533400" indent="-533400" eaLnBrk="1" hangingPunct="1">
              <a:buClr>
                <a:schemeClr val="tx1"/>
              </a:buClr>
              <a:buSzTx/>
              <a:buFont typeface="Wingdings" pitchFamily="2" charset="2"/>
              <a:buAutoNum type="arabicPeriod"/>
            </a:pPr>
            <a:r>
              <a:rPr lang="cs-CZ" b="1" smtClean="0">
                <a:effectLst/>
              </a:rPr>
              <a:t>KACHNA</a:t>
            </a:r>
          </a:p>
          <a:p>
            <a:pPr marL="533400" indent="-533400" eaLnBrk="1" hangingPunct="1">
              <a:buClr>
                <a:schemeClr val="tx1"/>
              </a:buClr>
              <a:buSzTx/>
              <a:buFont typeface="Wingdings" pitchFamily="2" charset="2"/>
              <a:buAutoNum type="arabicPeriod"/>
            </a:pPr>
            <a:r>
              <a:rPr lang="cs-CZ" b="1" smtClean="0">
                <a:effectLst/>
              </a:rPr>
              <a:t>KACHNA DIVOKÁ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608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46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46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46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46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460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460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460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4608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46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460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460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460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460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460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1000"/>
                                        <p:tgtEl>
                                          <p:spTgt spid="460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  <p:bldP spid="46085" grpId="0" build="p" animBg="1"/>
      <p:bldP spid="4608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Systematika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8ED799-6340-42E0-B8BB-E634415C3519}" type="slidenum">
              <a:rPr lang="cs-CZ"/>
              <a:pPr>
                <a:defRPr/>
              </a:pPr>
              <a:t>9</a:t>
            </a:fld>
            <a:endParaRPr lang="cs-CZ"/>
          </a:p>
        </p:txBody>
      </p:sp>
      <p:sp>
        <p:nvSpPr>
          <p:cNvPr id="33801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Pojmenování druhu</a:t>
            </a:r>
          </a:p>
        </p:txBody>
      </p:sp>
      <p:sp>
        <p:nvSpPr>
          <p:cNvPr id="33802" name="Rectangle 10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1981200"/>
            <a:ext cx="3697288" cy="4114800"/>
          </a:xfrm>
        </p:spPr>
        <p:txBody>
          <a:bodyPr/>
          <a:lstStyle/>
          <a:p>
            <a:pPr eaLnBrk="1" hangingPunct="1">
              <a:defRPr/>
            </a:pPr>
            <a:r>
              <a:rPr lang="cs-CZ" sz="2800" b="1" smtClean="0">
                <a:solidFill>
                  <a:schemeClr val="accent1"/>
                </a:solidFill>
              </a:rPr>
              <a:t>Kachna divoká</a:t>
            </a:r>
          </a:p>
          <a:p>
            <a:pPr lvl="1" eaLnBrk="1" hangingPunct="1">
              <a:defRPr/>
            </a:pPr>
            <a:r>
              <a:rPr lang="cs-CZ" sz="2400" b="1" smtClean="0"/>
              <a:t>Anas platyrhynchos</a:t>
            </a:r>
          </a:p>
          <a:p>
            <a:pPr lvl="1" eaLnBrk="1" hangingPunct="1">
              <a:defRPr/>
            </a:pPr>
            <a:r>
              <a:rPr lang="cs-CZ" sz="2400" b="1" smtClean="0"/>
              <a:t>Linné 1752</a:t>
            </a:r>
          </a:p>
          <a:p>
            <a:pPr eaLnBrk="1" hangingPunct="1">
              <a:defRPr/>
            </a:pPr>
            <a:r>
              <a:rPr lang="cs-CZ" sz="2800" b="1" smtClean="0">
                <a:solidFill>
                  <a:schemeClr val="accent1"/>
                </a:solidFill>
              </a:rPr>
              <a:t>Kachna domácí</a:t>
            </a:r>
            <a:r>
              <a:rPr lang="cs-CZ" sz="2800" b="1" smtClean="0"/>
              <a:t> </a:t>
            </a:r>
          </a:p>
          <a:p>
            <a:pPr lvl="1" eaLnBrk="1" hangingPunct="1">
              <a:defRPr/>
            </a:pPr>
            <a:r>
              <a:rPr lang="cs-CZ" sz="2400" b="1" smtClean="0"/>
              <a:t>Anas platyrhynchos</a:t>
            </a:r>
          </a:p>
          <a:p>
            <a:pPr lvl="1" eaLnBrk="1" hangingPunct="1">
              <a:defRPr/>
            </a:pPr>
            <a:r>
              <a:rPr lang="cs-CZ" sz="2400" b="1" smtClean="0"/>
              <a:t>Forma domestica</a:t>
            </a:r>
          </a:p>
          <a:p>
            <a:pPr lvl="1" eaLnBrk="1" hangingPunct="1">
              <a:defRPr/>
            </a:pPr>
            <a:r>
              <a:rPr lang="cs-CZ" sz="2400" b="1" smtClean="0"/>
              <a:t>Linné 1752</a:t>
            </a:r>
          </a:p>
        </p:txBody>
      </p:sp>
      <p:pic>
        <p:nvPicPr>
          <p:cNvPr id="33807" name="Picture 15" descr="Anas platyrhynchos - kachna divoká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2205038"/>
            <a:ext cx="3338513" cy="2481262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3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3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3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3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3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338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338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1" grpId="0"/>
      <p:bldP spid="33802" grpId="0" build="p"/>
    </p:bldLst>
  </p:timing>
</p:sld>
</file>

<file path=ppt/theme/theme1.xml><?xml version="1.0" encoding="utf-8"?>
<a:theme xmlns:a="http://schemas.openxmlformats.org/drawingml/2006/main" name="Třpyt">
  <a:themeElements>
    <a:clrScheme name="Třpyt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Třpyt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Třpyt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řpyt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řpyt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Shimmer</Template>
  <TotalTime>187</TotalTime>
  <Words>295</Words>
  <Application>Microsoft Office PowerPoint</Application>
  <PresentationFormat>Prezentácia na obrazovke (4:3)</PresentationFormat>
  <Paragraphs>84</Paragraphs>
  <Slides>9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9</vt:i4>
      </vt:variant>
    </vt:vector>
  </HeadingPairs>
  <TitlesOfParts>
    <vt:vector size="14" baseType="lpstr">
      <vt:lpstr>Tahoma</vt:lpstr>
      <vt:lpstr>Arial</vt:lpstr>
      <vt:lpstr>Wingdings</vt:lpstr>
      <vt:lpstr>Times New Roman</vt:lpstr>
      <vt:lpstr>Třpyt</vt:lpstr>
      <vt:lpstr>SYSTEMATICKÁ BIOLOGIE</vt:lpstr>
      <vt:lpstr>Systematika</vt:lpstr>
      <vt:lpstr>Taxony</vt:lpstr>
      <vt:lpstr>Typy systémů </vt:lpstr>
      <vt:lpstr>Představitelé </vt:lpstr>
      <vt:lpstr>Taxonomické kategorie</vt:lpstr>
      <vt:lpstr>Základní taxonomické jednotky</vt:lpstr>
      <vt:lpstr>Kachna divoká – zařazení do systému</vt:lpstr>
      <vt:lpstr>Pojmenování druhu</vt:lpstr>
    </vt:vector>
  </TitlesOfParts>
  <Company>AC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Systematická biologie</dc:title>
  <dc:creator>Ing. Marek</dc:creator>
  <cp:lastModifiedBy>Bohumil</cp:lastModifiedBy>
  <cp:revision>33</cp:revision>
  <cp:lastPrinted>1601-01-01T00:00:00Z</cp:lastPrinted>
  <dcterms:created xsi:type="dcterms:W3CDTF">2004-02-04T14:47:58Z</dcterms:created>
  <dcterms:modified xsi:type="dcterms:W3CDTF">2014-02-25T12:09:17Z</dcterms:modified>
</cp:coreProperties>
</file>